
<file path=[Content_Types].xml><?xml version="1.0" encoding="utf-8"?>
<Types xmlns="http://schemas.openxmlformats.org/package/2006/content-types">
  <Default Extension="bin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9" r:id="rId8"/>
    <p:sldId id="270" r:id="rId9"/>
    <p:sldId id="263" r:id="rId10"/>
    <p:sldId id="268" r:id="rId11"/>
    <p:sldId id="267" r:id="rId12"/>
    <p:sldId id="265" r:id="rId13"/>
    <p:sldId id="266" r:id="rId14"/>
    <p:sldId id="271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18" d="100"/>
          <a:sy n="118" d="100"/>
        </p:scale>
        <p:origin x="-1434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Relationship Id="rId4" Type="http://schemas.openxmlformats.org/officeDocument/2006/relationships/audio" Target="../media/audio1.bin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Relationship Id="rId4" Type="http://schemas.openxmlformats.org/officeDocument/2006/relationships/audio" Target="../media/audio1.bin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Relationship Id="rId4" Type="http://schemas.openxmlformats.org/officeDocument/2006/relationships/audio" Target="../media/audio1.bin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Relationship Id="rId4" Type="http://schemas.openxmlformats.org/officeDocument/2006/relationships/audio" Target="../media/audio1.bin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Relationship Id="rId4" Type="http://schemas.openxmlformats.org/officeDocument/2006/relationships/audio" Target="../media/audio1.bin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Relationship Id="rId4" Type="http://schemas.openxmlformats.org/officeDocument/2006/relationships/audio" Target="../media/audio1.bin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Relationship Id="rId4" Type="http://schemas.openxmlformats.org/officeDocument/2006/relationships/audio" Target="../media/audio1.bin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Relationship Id="rId4" Type="http://schemas.openxmlformats.org/officeDocument/2006/relationships/audio" Target="../media/audio1.bin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Relationship Id="rId4" Type="http://schemas.openxmlformats.org/officeDocument/2006/relationships/audio" Target="../media/audio1.bin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Relationship Id="rId4" Type="http://schemas.openxmlformats.org/officeDocument/2006/relationships/audio" Target="../media/audio1.bin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Relationship Id="rId4" Type="http://schemas.openxmlformats.org/officeDocument/2006/relationships/audio" Target="../media/audio1.bin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Relationship Id="rId4" Type="http://schemas.openxmlformats.org/officeDocument/2006/relationships/audio" Target="../media/audio1.bin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over-TextureForeGround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796303"/>
            <a:ext cx="7086600" cy="1847850"/>
          </a:xfrm>
        </p:spPr>
        <p:txBody>
          <a:bodyPr vert="horz" lIns="91440" tIns="45720" rIns="91440" bIns="45720" rtlCol="0" anchor="b" anchorCtr="0">
            <a:noAutofit/>
            <a:scene3d>
              <a:camera prst="orthographicFront"/>
              <a:lightRig rig="threePt" dir="t">
                <a:rot lat="0" lon="0" rev="10800000"/>
              </a:lightRig>
            </a:scene3d>
            <a:sp3d extrusionH="25400">
              <a:bevelT w="12700" h="12700" prst="relaxedInset"/>
              <a:bevelB w="12700" h="12700" prst="relaxedInset"/>
            </a:sp3d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540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19050" dir="4200000" algn="ctr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66565"/>
            <a:ext cx="7086600" cy="1752600"/>
          </a:xfrm>
        </p:spPr>
        <p:txBody>
          <a:bodyPr vert="horz" lIns="91440" tIns="45720" rIns="91440" bIns="45720" rtlCol="0" anchor="t" anchorCtr="0">
            <a:noAutofit/>
            <a:scene3d>
              <a:camera prst="orthographicFront"/>
              <a:lightRig rig="threePt" dir="t">
                <a:rot lat="0" lon="0" rev="10800000"/>
              </a:lightRig>
            </a:scene3d>
            <a:sp3d extrusionH="25400">
              <a:bevelT w="12700" h="12700" prst="relaxedInset"/>
              <a:bevelB w="12700" h="12700" prst="relaxedInset"/>
            </a:sp3d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19050" dir="4200000" algn="ctr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88423" y="6221506"/>
            <a:ext cx="2743200" cy="365125"/>
          </a:xfrm>
        </p:spPr>
        <p:txBody>
          <a:bodyPr/>
          <a:lstStyle/>
          <a:p>
            <a:fld id="{E90C4CEC-16D5-4229-B4DE-FDE9B679D7E2}" type="datetimeFigureOut">
              <a:rPr lang="en-US" smtClean="0"/>
              <a:t>4/18/2012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295400" y="6221506"/>
            <a:ext cx="2743200" cy="365125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  <p:sndAc>
          <p:stSnd>
            <p:snd r:embed="rId1" name="Fly In"/>
          </p:stSnd>
        </p:sndAc>
      </p:transition>
    </mc:Choice>
    <mc:Fallback xmlns="">
      <p:transition xmlns:p14="http://schemas.microsoft.com/office/powerpoint/2010/main" spd="slow">
        <p:fade/>
        <p:sndAc>
          <p:stSnd>
            <p:snd r:embed="rId4" name="Fly In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nterior-Overlay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9025" y="3765177"/>
            <a:ext cx="7272338" cy="1098176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78013" y="777240"/>
            <a:ext cx="4294363" cy="2866913"/>
          </a:xfrm>
          <a:ln w="76200" cmpd="dbl">
            <a:solidFill>
              <a:schemeClr val="tx1"/>
            </a:solidFill>
            <a:miter lim="800000"/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89025" y="4867836"/>
            <a:ext cx="7272338" cy="126402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0"/>
              </a:spcBef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C4CEC-16D5-4229-B4DE-FDE9B679D7E2}" type="datetimeFigureOut">
              <a:rPr lang="en-US" smtClean="0"/>
              <a:t>4/18/2012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E4E6-4D12-4A48-9B6B-6FA0B79BEE9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  <p:sndAc>
          <p:stSnd>
            <p:snd r:embed="rId1" name="Fly In"/>
          </p:stSnd>
        </p:sndAc>
      </p:transition>
    </mc:Choice>
    <mc:Fallback xmlns="">
      <p:transition xmlns:p14="http://schemas.microsoft.com/office/powerpoint/2010/main" spd="slow">
        <p:fade/>
        <p:sndAc>
          <p:stSnd>
            <p:snd r:embed="rId4" name="Fly In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C4CEC-16D5-4229-B4DE-FDE9B679D7E2}" type="datetimeFigureOut">
              <a:rPr lang="en-US" smtClean="0"/>
              <a:t>4/18/2012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E4E6-4D12-4A48-9B6B-6FA0B79BEE9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  <p:sndAc>
          <p:stSnd>
            <p:snd r:embed="rId1" name="Fly In"/>
          </p:stSnd>
        </p:sndAc>
      </p:transition>
    </mc:Choice>
    <mc:Fallback xmlns="">
      <p:transition xmlns:p14="http://schemas.microsoft.com/office/powerpoint/2010/main" spd="slow">
        <p:fade/>
        <p:sndAc>
          <p:stSnd>
            <p:snd r:embed="rId4" name="Fly In"/>
          </p:stSnd>
        </p:sndAc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6588" y="609600"/>
            <a:ext cx="15240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89024" y="609600"/>
            <a:ext cx="5921376" cy="5516563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C4CEC-16D5-4229-B4DE-FDE9B679D7E2}" type="datetimeFigureOut">
              <a:rPr lang="en-US" smtClean="0"/>
              <a:t>4/18/2012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E4E6-4D12-4A48-9B6B-6FA0B79BEE9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  <p:sndAc>
          <p:stSnd>
            <p:snd r:embed="rId1" name="Fly In"/>
          </p:stSnd>
        </p:sndAc>
      </p:transition>
    </mc:Choice>
    <mc:Fallback xmlns="">
      <p:transition xmlns:p14="http://schemas.microsoft.com/office/powerpoint/2010/main" spd="slow">
        <p:fade/>
        <p:sndAc>
          <p:stSnd>
            <p:snd r:embed="rId4" name="Fly In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C4CEC-16D5-4229-B4DE-FDE9B679D7E2}" type="datetimeFigureOut">
              <a:rPr lang="en-US" smtClean="0"/>
              <a:t>4/18/2012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E4E6-4D12-4A48-9B6B-6FA0B79BEE9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  <p:sndAc>
          <p:stSnd>
            <p:snd r:embed="rId1" name="Fly In"/>
          </p:stSnd>
        </p:sndAc>
      </p:transition>
    </mc:Choice>
    <mc:Fallback xmlns="">
      <p:transition xmlns:p14="http://schemas.microsoft.com/office/powerpoint/2010/main" spd="slow">
        <p:fade/>
        <p:sndAc>
          <p:stSnd>
            <p:snd r:embed="rId4" name="Fly In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792224"/>
            <a:ext cx="7086600" cy="1847088"/>
          </a:xfrm>
        </p:spPr>
        <p:txBody>
          <a:bodyPr vert="horz" lIns="91440" tIns="45720" rIns="91440" bIns="45720" rtlCol="0" anchor="b" anchorCtr="0">
            <a:noAutofit/>
            <a:scene3d>
              <a:camera prst="orthographicFront"/>
              <a:lightRig rig="threePt" dir="t">
                <a:rot lat="0" lon="0" rev="10800000"/>
              </a:lightRig>
            </a:scene3d>
            <a:sp3d extrusionH="25400">
              <a:bevelT w="12700" h="12700" prst="relaxedInset"/>
              <a:bevelB w="12700" h="12700" prst="relaxedInset"/>
            </a:sp3d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5400" b="1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19050" dir="4200000" algn="ctr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3666744"/>
            <a:ext cx="7086600" cy="1755648"/>
          </a:xfrm>
        </p:spPr>
        <p:txBody>
          <a:bodyPr vert="horz" lIns="91440" tIns="45720" rIns="91440" bIns="45720" rtlCol="0" anchor="t" anchorCtr="0">
            <a:noAutofit/>
            <a:scene3d>
              <a:camera prst="orthographicFront"/>
              <a:lightRig rig="threePt" dir="t">
                <a:rot lat="0" lon="0" rev="10800000"/>
              </a:lightRig>
            </a:scene3d>
            <a:sp3d extrusionH="25400">
              <a:bevelT w="12700" h="12700" prst="relaxedInset"/>
              <a:bevelB w="12700" h="12700" prst="relaxedInset"/>
            </a:sp3d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Font typeface="Wingdings" pitchFamily="2" charset="2"/>
              <a:buNone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19050" dir="4200000" algn="ctr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C4CEC-16D5-4229-B4DE-FDE9B679D7E2}" type="datetimeFigureOut">
              <a:rPr lang="en-US" smtClean="0"/>
              <a:t>4/18/2012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E4E6-4D12-4A48-9B6B-6FA0B79BEE9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  <p:sndAc>
          <p:stSnd>
            <p:snd r:embed="rId1" name="Fly In"/>
          </p:stSnd>
        </p:sndAc>
      </p:transition>
    </mc:Choice>
    <mc:Fallback xmlns="">
      <p:transition xmlns:p14="http://schemas.microsoft.com/office/powerpoint/2010/main" spd="slow">
        <p:fade/>
        <p:sndAc>
          <p:stSnd>
            <p:snd r:embed="rId4" name="Fly In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nterior-Overlay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9024" y="274637"/>
            <a:ext cx="7272339" cy="133900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89023" y="1816100"/>
            <a:ext cx="3429000" cy="43100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32363" y="1816100"/>
            <a:ext cx="3429000" cy="43100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C4CEC-16D5-4229-B4DE-FDE9B679D7E2}" type="datetimeFigureOut">
              <a:rPr lang="en-US" smtClean="0"/>
              <a:t>4/18/2012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E4E6-4D12-4A48-9B6B-6FA0B79BEE9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  <p:sndAc>
          <p:stSnd>
            <p:snd r:embed="rId1" name="Fly In"/>
          </p:stSnd>
        </p:sndAc>
      </p:transition>
    </mc:Choice>
    <mc:Fallback xmlns="">
      <p:transition xmlns:p14="http://schemas.microsoft.com/office/powerpoint/2010/main" spd="slow">
        <p:fade/>
        <p:sndAc>
          <p:stSnd>
            <p:snd r:embed="rId4" name="Fly In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Interior-Overlay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9024" y="274637"/>
            <a:ext cx="7272339" cy="1339009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89024" y="1688679"/>
            <a:ext cx="3429000" cy="8270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89024" y="2590800"/>
            <a:ext cx="3429000" cy="35353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2363" y="1688679"/>
            <a:ext cx="3429000" cy="8270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32363" y="2590800"/>
            <a:ext cx="3429000" cy="35353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C4CEC-16D5-4229-B4DE-FDE9B679D7E2}" type="datetimeFigureOut">
              <a:rPr lang="en-US" smtClean="0"/>
              <a:t>4/18/2012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E4E6-4D12-4A48-9B6B-6FA0B79BEE9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  <p:sndAc>
          <p:stSnd>
            <p:snd r:embed="rId1" name="Fly In"/>
          </p:stSnd>
        </p:sndAc>
      </p:transition>
    </mc:Choice>
    <mc:Fallback xmlns="">
      <p:transition xmlns:p14="http://schemas.microsoft.com/office/powerpoint/2010/main" spd="slow">
        <p:fade/>
        <p:sndAc>
          <p:stSnd>
            <p:snd r:embed="rId4" name="Fly In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nterior-Overlay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C4CEC-16D5-4229-B4DE-FDE9B679D7E2}" type="datetimeFigureOut">
              <a:rPr lang="en-US" smtClean="0"/>
              <a:t>4/18/2012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E4E6-4D12-4A48-9B6B-6FA0B79BEE9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  <p:sndAc>
          <p:stSnd>
            <p:snd r:embed="rId1" name="Fly In"/>
          </p:stSnd>
        </p:sndAc>
      </p:transition>
    </mc:Choice>
    <mc:Fallback xmlns="">
      <p:transition xmlns:p14="http://schemas.microsoft.com/office/powerpoint/2010/main" spd="slow">
        <p:fade/>
        <p:sndAc>
          <p:stSnd>
            <p:snd r:embed="rId4" name="Fly In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nterior-Overlay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C4CEC-16D5-4229-B4DE-FDE9B679D7E2}" type="datetimeFigureOut">
              <a:rPr lang="en-US" smtClean="0"/>
              <a:t>4/18/2012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E4E6-4D12-4A48-9B6B-6FA0B79BEE9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  <p:sndAc>
          <p:stSnd>
            <p:snd r:embed="rId1" name="Fly In"/>
          </p:stSnd>
        </p:sndAc>
      </p:transition>
    </mc:Choice>
    <mc:Fallback xmlns="">
      <p:transition xmlns:p14="http://schemas.microsoft.com/office/powerpoint/2010/main" spd="slow">
        <p:fade/>
        <p:sndAc>
          <p:stSnd>
            <p:snd r:embed="rId4" name="Fly In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nterior-Overlay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729" y="381000"/>
            <a:ext cx="3429000" cy="1649506"/>
          </a:xfrm>
        </p:spPr>
        <p:txBody>
          <a:bodyPr anchor="b"/>
          <a:lstStyle>
            <a:lvl1pPr algn="ctr">
              <a:lnSpc>
                <a:spcPct val="1000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30588" y="381000"/>
            <a:ext cx="3429000" cy="57451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84729" y="2057401"/>
            <a:ext cx="3429000" cy="3657600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C4CEC-16D5-4229-B4DE-FDE9B679D7E2}" type="datetimeFigureOut">
              <a:rPr lang="en-US" smtClean="0"/>
              <a:t>4/18/2012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E4E6-4D12-4A48-9B6B-6FA0B79BEE9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  <p:sndAc>
          <p:stSnd>
            <p:snd r:embed="rId1" name="Fly In"/>
          </p:stSnd>
        </p:sndAc>
      </p:transition>
    </mc:Choice>
    <mc:Fallback xmlns="">
      <p:transition xmlns:p14="http://schemas.microsoft.com/office/powerpoint/2010/main" spd="slow">
        <p:fade/>
        <p:sndAc>
          <p:stSnd>
            <p:snd r:embed="rId4" name="Fly In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nterior-Overlay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2363" y="739588"/>
            <a:ext cx="3429000" cy="1290380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88136" y="779929"/>
            <a:ext cx="3429000" cy="4935071"/>
          </a:xfrm>
          <a:ln w="76200" cmpd="dbl">
            <a:solidFill>
              <a:schemeClr val="tx1"/>
            </a:solidFill>
            <a:miter lim="800000"/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32363" y="2057400"/>
            <a:ext cx="3429000" cy="3657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600"/>
              </a:spcBef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C4CEC-16D5-4229-B4DE-FDE9B679D7E2}" type="datetimeFigureOut">
              <a:rPr lang="en-US" smtClean="0"/>
              <a:t>4/18/2012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E4E6-4D12-4A48-9B6B-6FA0B79BEE9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  <p:sndAc>
          <p:stSnd>
            <p:snd r:embed="rId1" name="Fly In"/>
          </p:stSnd>
        </p:sndAc>
      </p:transition>
    </mc:Choice>
    <mc:Fallback xmlns="">
      <p:transition xmlns:p14="http://schemas.microsoft.com/office/powerpoint/2010/main" spd="slow">
        <p:fade/>
        <p:sndAc>
          <p:stSnd>
            <p:snd r:embed="rId4" name="Fly In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audio" Target="../media/audio1.bin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89024" y="274637"/>
            <a:ext cx="7272339" cy="13390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89024" y="1801906"/>
            <a:ext cx="7272339" cy="43242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02187" y="6356350"/>
            <a:ext cx="24294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90C4CEC-16D5-4229-B4DE-FDE9B679D7E2}" type="datetimeFigureOut">
              <a:rPr lang="en-US" smtClean="0"/>
              <a:t>4/18/2012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20393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DBAE4E6-4D12-4A48-9B6B-6FA0B79BEE93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mc:AlternateContent xmlns:mc="http://schemas.openxmlformats.org/markup-compatibility/2006" xmlns:p14="http://schemas.microsoft.com/office/powerpoint/2010/main">
    <mc:Choice Requires="p14">
      <p:transition spd="slow" p14:dur="4400">
        <p14:honeycomb/>
        <p:sndAc>
          <p:stSnd>
            <p:snd r:embed="rId14" name="Fly In"/>
          </p:stSnd>
        </p:sndAc>
      </p:transition>
    </mc:Choice>
    <mc:Fallback xmlns="">
      <p:transition xmlns:p14="http://schemas.microsoft.com/office/powerpoint/2010/main" spd="slow">
        <p:fade/>
        <p:sndAc>
          <p:stSnd>
            <p:snd r:embed="rId15" name="Fly In"/>
          </p:stSnd>
        </p:sndAc>
      </p:transition>
    </mc:Fallback>
  </mc:AlternateContent>
  <p:txStyles>
    <p:titleStyle>
      <a:lvl1pPr algn="ctr" defTabSz="914400" rtl="0" eaLnBrk="1" latinLnBrk="0" hangingPunct="1">
        <a:lnSpc>
          <a:spcPts val="5200"/>
        </a:lnSpc>
        <a:spcBef>
          <a:spcPct val="0"/>
        </a:spcBef>
        <a:buNone/>
        <a:defRPr sz="4800" b="1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" pitchFamily="2" charset="2"/>
        <a:buChar char="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" pitchFamily="2" charset="2"/>
        <a:buChar char="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" pitchFamily="2" charset="2"/>
        <a:buChar char="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" pitchFamily="2" charset="2"/>
        <a:buChar char="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" pitchFamily="2" charset="2"/>
        <a:buChar char="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711325" indent="-288925" algn="l" defTabSz="914400" rtl="0" eaLnBrk="1" latinLnBrk="0" hangingPunct="1">
        <a:spcBef>
          <a:spcPct val="20000"/>
        </a:spcBef>
        <a:buFont typeface="Wingdings" pitchFamily="2" charset="2"/>
        <a:buChar char="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00250" indent="-288925" algn="l" defTabSz="914400" rtl="0" eaLnBrk="1" latinLnBrk="0" hangingPunct="1">
        <a:spcBef>
          <a:spcPct val="20000"/>
        </a:spcBef>
        <a:buFont typeface="Wingdings" pitchFamily="2" charset="2"/>
        <a:buChar char="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90763" indent="-288925" algn="l" defTabSz="914400" rtl="0" eaLnBrk="1" latinLnBrk="0" hangingPunct="1">
        <a:spcBef>
          <a:spcPct val="20000"/>
        </a:spcBef>
        <a:buFont typeface="Wingdings" pitchFamily="2" charset="2"/>
        <a:buChar char="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71750" indent="-288925" algn="l" defTabSz="914400" rtl="0" eaLnBrk="1" latinLnBrk="0" hangingPunct="1">
        <a:spcBef>
          <a:spcPct val="20000"/>
        </a:spcBef>
        <a:buFont typeface="Wingdings" pitchFamily="2" charset="2"/>
        <a:buChar char=""/>
        <a:defRPr lang="en-US" sz="1800" kern="1200" dirty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1.bin"/><Relationship Id="rId4" Type="http://schemas.openxmlformats.org/officeDocument/2006/relationships/slide" Target="slid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1.bin"/><Relationship Id="rId4" Type="http://schemas.openxmlformats.org/officeDocument/2006/relationships/slide" Target="slide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origin.www.netsmartz.org/RealLifeStories/CantTakeItBack" TargetMode="External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1.bin"/><Relationship Id="rId4" Type="http://schemas.openxmlformats.org/officeDocument/2006/relationships/hyperlink" Target="http://origin.www.netsmartz.org/RealLifeStories/SurvivorDiaries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issingkids.com/missingkids/servlet/PageServletLanguageCountry=en_US&amp;PageId=2451" TargetMode="External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6.xml"/><Relationship Id="rId6" Type="http://schemas.openxmlformats.org/officeDocument/2006/relationships/audio" Target="../media/audio1.bin"/><Relationship Id="rId5" Type="http://schemas.openxmlformats.org/officeDocument/2006/relationships/hyperlink" Target="http://origin.www.netsmartz.org/InternetSafety" TargetMode="External"/><Relationship Id="rId4" Type="http://schemas.openxmlformats.org/officeDocument/2006/relationships/hyperlink" Target="http://otal.umd.edu/uupractice/children/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6.xml"/><Relationship Id="rId4" Type="http://schemas.openxmlformats.org/officeDocument/2006/relationships/audio" Target="../media/audio1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7" Type="http://schemas.openxmlformats.org/officeDocument/2006/relationships/audio" Target="../media/audio1.bin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6.jpeg"/><Relationship Id="rId4" Type="http://schemas.openxmlformats.org/officeDocument/2006/relationships/slide" Target="slide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1.bin"/><Relationship Id="rId4" Type="http://schemas.openxmlformats.org/officeDocument/2006/relationships/slide" Target="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1.bin"/><Relationship Id="rId4" Type="http://schemas.openxmlformats.org/officeDocument/2006/relationships/slide" Target="slide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4.xml"/><Relationship Id="rId5" Type="http://schemas.openxmlformats.org/officeDocument/2006/relationships/audio" Target="../media/audio1.bin"/><Relationship Id="rId4" Type="http://schemas.openxmlformats.org/officeDocument/2006/relationships/slide" Target="slide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1.bin"/><Relationship Id="rId4" Type="http://schemas.openxmlformats.org/officeDocument/2006/relationships/slide" Target="slide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1.bin"/><Relationship Id="rId4" Type="http://schemas.openxmlformats.org/officeDocument/2006/relationships/slide" Target="slide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4.xml"/><Relationship Id="rId6" Type="http://schemas.openxmlformats.org/officeDocument/2006/relationships/audio" Target="../media/audio1.bin"/><Relationship Id="rId5" Type="http://schemas.openxmlformats.org/officeDocument/2006/relationships/image" Target="../media/image9.jpg"/><Relationship Id="rId4" Type="http://schemas.openxmlformats.org/officeDocument/2006/relationships/slide" Target="slide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Internet Awareness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Elizabeth Garrett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2719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  <p:sndAc>
          <p:stSnd>
            <p:snd r:embed="rId2" name="Fly In"/>
          </p:stSnd>
        </p:sndAc>
      </p:transition>
    </mc:Choice>
    <mc:Fallback xmlns="">
      <p:transition xmlns:p14="http://schemas.microsoft.com/office/powerpoint/2010/main" spd="slow">
        <p:fade/>
        <p:sndAc>
          <p:stSnd>
            <p:snd r:embed="rId3" name="Fly In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man-with-cross-sign-01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1597" y="317501"/>
            <a:ext cx="5969000" cy="5969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557526" y="5629615"/>
            <a:ext cx="182614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hlinkClick r:id="rId4" action="ppaction://hlinksldjump"/>
              </a:rPr>
              <a:t>back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79157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  <p:sndAc>
          <p:stSnd>
            <p:snd r:embed="rId2" name="Fly In"/>
          </p:stSnd>
        </p:sndAc>
      </p:transition>
    </mc:Choice>
    <mc:Fallback xmlns="">
      <p:transition xmlns:p14="http://schemas.microsoft.com/office/powerpoint/2010/main" spd="slow">
        <p:fade/>
        <p:sndAc>
          <p:stSnd>
            <p:snd r:embed="rId5" name="Fly In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heck_mark_celebrate_1600_clr1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1290" y="486833"/>
            <a:ext cx="5466458" cy="6265333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593681" y="5281657"/>
            <a:ext cx="16081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4" action="ppaction://hlinksldjump"/>
              </a:rPr>
              <a:t>Next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91793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  <p:sndAc>
          <p:stSnd>
            <p:snd r:embed="rId2" name="Fly In"/>
          </p:stSnd>
        </p:sndAc>
      </p:transition>
    </mc:Choice>
    <mc:Fallback xmlns="">
      <p:transition xmlns:p14="http://schemas.microsoft.com/office/powerpoint/2010/main" spd="slow">
        <p:fade/>
        <p:sndAc>
          <p:stSnd>
            <p:snd r:embed="rId5" name="Fly In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9024" y="649079"/>
            <a:ext cx="7272339" cy="1339009"/>
          </a:xfrm>
        </p:spPr>
        <p:txBody>
          <a:bodyPr/>
          <a:lstStyle/>
          <a:p>
            <a:r>
              <a:rPr lang="en-US" dirty="0" smtClean="0"/>
              <a:t>Watch more real-life stories videos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89024" y="2713592"/>
            <a:ext cx="7272339" cy="4324257"/>
          </a:xfrm>
        </p:spPr>
        <p:txBody>
          <a:bodyPr/>
          <a:lstStyle/>
          <a:p>
            <a:r>
              <a:rPr lang="en-US" dirty="0" smtClean="0">
                <a:hlinkClick r:id="rId3"/>
              </a:rPr>
              <a:t>http://origin.www.netsmartz.org/RealLifeStories/CantTakeItBack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http://origin.www.netsmartz.org/RealLifeStories/SurvivorDiaries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0685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  <p:sndAc>
          <p:stSnd>
            <p:snd r:embed="rId2" name="Fly In"/>
          </p:stSnd>
        </p:sndAc>
      </p:transition>
    </mc:Choice>
    <mc:Fallback xmlns="">
      <p:transition xmlns:p14="http://schemas.microsoft.com/office/powerpoint/2010/main" spd="slow">
        <p:fade/>
        <p:sndAc>
          <p:stSnd>
            <p:snd r:embed="rId5" name="Fly In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Site 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394233" y="2306638"/>
            <a:ext cx="7272337" cy="4324350"/>
          </a:xfrm>
        </p:spPr>
        <p:txBody>
          <a:bodyPr/>
          <a:lstStyle/>
          <a:p>
            <a:r>
              <a:rPr lang="en-US" dirty="0" smtClean="0">
                <a:hlinkClick r:id="rId3"/>
              </a:rPr>
              <a:t>http://www.missingkids.com/missingkids/servlet/PageServletLanguageCountry=en_US&amp;PageId=2451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http://otal.umd.edu/uupractice/children/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http://origin.www.netsmartz.org/InternetSafety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0303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  <p:sndAc>
          <p:stSnd>
            <p:snd r:embed="rId2" name="Fly In"/>
          </p:stSnd>
        </p:sndAc>
      </p:transition>
    </mc:Choice>
    <mc:Fallback xmlns="">
      <p:transition xmlns:p14="http://schemas.microsoft.com/office/powerpoint/2010/main" spd="slow">
        <p:fade/>
        <p:sndAc>
          <p:stSnd>
            <p:snd r:embed="rId6" name="Fly In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164932" y="2511320"/>
            <a:ext cx="4814139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96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THE END</a:t>
            </a:r>
            <a:endParaRPr lang="en-US" sz="96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18465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  <p:sndAc>
          <p:stSnd>
            <p:snd r:embed="rId2" name="Fly In"/>
          </p:stSnd>
        </p:sndAc>
      </p:transition>
    </mc:Choice>
    <mc:Fallback xmlns="">
      <p:transition xmlns:p14="http://schemas.microsoft.com/office/powerpoint/2010/main" spd="slow">
        <p:fade/>
        <p:sndAc>
          <p:stSnd>
            <p:snd r:embed="rId4" name="Fly In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Did you know?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One in five children who use computer chatrooms has been approached over the Internet by pedophiles.</a:t>
            </a:r>
          </a:p>
          <a:p>
            <a:r>
              <a:rPr lang="en-US" dirty="0" smtClean="0"/>
              <a:t>Internet pedophiles are increasingly adopting counter-intelligence techniques to protect themselves from being traced.</a:t>
            </a:r>
          </a:p>
          <a:p>
            <a:r>
              <a:rPr lang="en-US" dirty="0" smtClean="0"/>
              <a:t>Forty percent of people charged with child pornography also sexually abuse children, police say.  But finding the predators and identifying the victims are daunting tasks.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057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  <p:sndAc>
          <p:stSnd>
            <p:snd r:embed="rId2" name="Fly In"/>
          </p:stSnd>
        </p:sndAc>
      </p:transition>
    </mc:Choice>
    <mc:Fallback xmlns="">
      <p:transition xmlns:p14="http://schemas.microsoft.com/office/powerpoint/2010/main" spd="slow">
        <p:fade/>
        <p:sndAc>
          <p:stSnd>
            <p:snd r:embed="rId3" name="Fly In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many youth use Instant Messaging?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>
                <a:hlinkClick r:id="rId3" action="ppaction://hlinksldjump"/>
              </a:rPr>
              <a:t>5 million</a:t>
            </a:r>
          </a:p>
          <a:p>
            <a:pPr>
              <a:lnSpc>
                <a:spcPct val="150000"/>
              </a:lnSpc>
            </a:pPr>
            <a:r>
              <a:rPr lang="en-US" dirty="0">
                <a:hlinkClick r:id="rId3" action="ppaction://hlinksldjump"/>
              </a:rPr>
              <a:t>1 million</a:t>
            </a:r>
            <a:endParaRPr lang="en-US" dirty="0"/>
          </a:p>
          <a:p>
            <a:pPr>
              <a:lnSpc>
                <a:spcPct val="150000"/>
              </a:lnSpc>
            </a:pPr>
            <a:r>
              <a:rPr lang="en-US" dirty="0">
                <a:hlinkClick r:id="rId4" action="ppaction://hlinksldjump"/>
              </a:rPr>
              <a:t>13 million</a:t>
            </a:r>
            <a:endParaRPr lang="en-US" dirty="0"/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chemeClr val="tx1"/>
                </a:solidFill>
                <a:hlinkClick r:id="rId3" action="ppaction://hlinksldjump"/>
              </a:rPr>
              <a:t>10 million</a:t>
            </a:r>
            <a:endParaRPr lang="en-US" dirty="0" smtClean="0">
              <a:solidFill>
                <a:schemeClr val="tx1"/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endParaRPr lang="en-US" dirty="0" smtClean="0"/>
          </a:p>
          <a:p>
            <a:endParaRPr lang="en-US" dirty="0" smtClean="0">
              <a:hlinkClick r:id="rId3" action="ppaction://hlinksldjump"/>
            </a:endParaRPr>
          </a:p>
          <a:p>
            <a:endParaRPr lang="en-US" dirty="0" smtClean="0"/>
          </a:p>
        </p:txBody>
      </p:sp>
      <p:pic>
        <p:nvPicPr>
          <p:cNvPr id="6" name="Picture 5" descr="instant-messaging-icons.jpg"/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44410">
            <a:off x="4221244" y="1979931"/>
            <a:ext cx="3468478" cy="3593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403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  <p:sndAc>
          <p:stSnd>
            <p:snd r:embed="rId2" name="Fly In"/>
          </p:stSnd>
        </p:sndAc>
      </p:transition>
    </mc:Choice>
    <mc:Fallback xmlns="">
      <p:transition xmlns:p14="http://schemas.microsoft.com/office/powerpoint/2010/main" spd="slow">
        <p:fade/>
        <p:sndAc>
          <p:stSnd>
            <p:snd r:embed="rId7" name="Fly In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man-with-cross-sign-01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6333" y="317501"/>
            <a:ext cx="5969000" cy="5969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6507325" y="5491171"/>
            <a:ext cx="182614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hlinkClick r:id="rId4" action="ppaction://hlinksldjump"/>
              </a:rPr>
              <a:t>Back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63820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  <p:sndAc>
          <p:stSnd>
            <p:snd r:embed="rId2" name="Fly In"/>
          </p:stSnd>
        </p:sndAc>
      </p:transition>
    </mc:Choice>
    <mc:Fallback xmlns="">
      <p:transition xmlns:p14="http://schemas.microsoft.com/office/powerpoint/2010/main" spd="slow">
        <p:fade/>
        <p:sndAc>
          <p:stSnd>
            <p:snd r:embed="rId5" name="Fly In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heck_mark_celebrate_1600_clr1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1290" y="486833"/>
            <a:ext cx="5466458" cy="6265333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593681" y="5297841"/>
            <a:ext cx="16081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4" action="ppaction://hlinksldjump"/>
              </a:rPr>
              <a:t>Next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17303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  <p:sndAc>
          <p:stSnd>
            <p:snd r:embed="rId2" name="Fly In"/>
          </p:stSnd>
        </p:sndAc>
      </p:transition>
    </mc:Choice>
    <mc:Fallback xmlns="">
      <p:transition xmlns:p14="http://schemas.microsoft.com/office/powerpoint/2010/main" spd="slow">
        <p:fade/>
        <p:sndAc>
          <p:stSnd>
            <p:snd r:embed="rId5" name="Fly In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74637"/>
            <a:ext cx="8085667" cy="1339009"/>
          </a:xfrm>
        </p:spPr>
        <p:txBody>
          <a:bodyPr/>
          <a:lstStyle/>
          <a:p>
            <a:r>
              <a:rPr lang="en-US" dirty="0" smtClean="0"/>
              <a:t>Where is Child Pornography Predominantly Found?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>
                <a:hlinkClick r:id="rId3" action="ppaction://hlinksldjump"/>
              </a:rPr>
              <a:t>Email</a:t>
            </a:r>
          </a:p>
          <a:p>
            <a:r>
              <a:rPr lang="en-US" dirty="0" smtClean="0">
                <a:hlinkClick r:id="rId3" action="ppaction://hlinksldjump"/>
              </a:rPr>
              <a:t>Facebook</a:t>
            </a:r>
          </a:p>
          <a:p>
            <a:r>
              <a:rPr lang="en-US" dirty="0" smtClean="0">
                <a:hlinkClick r:id="rId3" action="ppaction://hlinksldjump"/>
              </a:rPr>
              <a:t>Print media</a:t>
            </a:r>
          </a:p>
          <a:p>
            <a:r>
              <a:rPr lang="en-US" dirty="0" smtClean="0">
                <a:hlinkClick r:id="rId3" action="ppaction://hlinksldjump"/>
              </a:rPr>
              <a:t>Videotape</a:t>
            </a:r>
          </a:p>
          <a:p>
            <a:r>
              <a:rPr lang="en-US" dirty="0" smtClean="0">
                <a:hlinkClick r:id="rId3" action="ppaction://hlinksldjump"/>
              </a:rPr>
              <a:t>Film</a:t>
            </a:r>
          </a:p>
          <a:p>
            <a:r>
              <a:rPr lang="en-US" dirty="0" smtClean="0">
                <a:hlinkClick r:id="rId3" action="ppaction://hlinksldjump"/>
              </a:rPr>
              <a:t>CD-ROM</a:t>
            </a:r>
          </a:p>
          <a:p>
            <a:r>
              <a:rPr lang="en-US" dirty="0" smtClean="0">
                <a:hlinkClick r:id="rId3" action="ppaction://hlinksldjump"/>
              </a:rPr>
              <a:t>DVD</a:t>
            </a:r>
          </a:p>
          <a:p>
            <a:r>
              <a:rPr lang="en-US" dirty="0" smtClean="0">
                <a:hlinkClick r:id="rId3" action="ppaction://hlinksldjump"/>
              </a:rPr>
              <a:t>Internet</a:t>
            </a:r>
          </a:p>
          <a:p>
            <a:r>
              <a:rPr lang="en-US" dirty="0" smtClean="0">
                <a:hlinkClick r:id="rId3" action="ppaction://hlinksldjump"/>
              </a:rPr>
              <a:t>Newsgroups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>
                <a:hlinkClick r:id="rId3" action="ppaction://hlinksldjump"/>
              </a:rPr>
              <a:t>Internet Relay Chat (chatrooms) </a:t>
            </a:r>
          </a:p>
          <a:p>
            <a:r>
              <a:rPr lang="en-US" dirty="0" smtClean="0">
                <a:hlinkClick r:id="rId3" action="ppaction://hlinksldjump"/>
              </a:rPr>
              <a:t>Instants Message</a:t>
            </a:r>
          </a:p>
          <a:p>
            <a:r>
              <a:rPr lang="en-US" dirty="0" smtClean="0">
                <a:hlinkClick r:id="rId3" action="ppaction://hlinksldjump"/>
              </a:rPr>
              <a:t>File Transfer Protocol</a:t>
            </a:r>
          </a:p>
          <a:p>
            <a:r>
              <a:rPr lang="en-US" dirty="0" smtClean="0">
                <a:hlinkClick r:id="rId3" action="ppaction://hlinksldjump"/>
              </a:rPr>
              <a:t>Websites</a:t>
            </a:r>
          </a:p>
          <a:p>
            <a:r>
              <a:rPr lang="en-US" dirty="0" smtClean="0">
                <a:hlinkClick r:id="rId3" action="ppaction://hlinksldjump"/>
              </a:rPr>
              <a:t>Cell phones</a:t>
            </a:r>
          </a:p>
          <a:p>
            <a:r>
              <a:rPr lang="en-US" dirty="0">
                <a:hlinkClick r:id="rId3" action="ppaction://hlinksldjump"/>
              </a:rPr>
              <a:t>i</a:t>
            </a:r>
            <a:r>
              <a:rPr lang="en-US" dirty="0" smtClean="0">
                <a:hlinkClick r:id="rId3" action="ppaction://hlinksldjump"/>
              </a:rPr>
              <a:t>pads</a:t>
            </a:r>
          </a:p>
          <a:p>
            <a:r>
              <a:rPr lang="en-US" dirty="0" smtClean="0">
                <a:hlinkClick r:id="rId3" action="ppaction://hlinksldjump"/>
              </a:rPr>
              <a:t>Laptops</a:t>
            </a:r>
          </a:p>
          <a:p>
            <a:r>
              <a:rPr lang="en-US" dirty="0" smtClean="0">
                <a:hlinkClick r:id="rId3" action="ppaction://hlinksldjump"/>
              </a:rPr>
              <a:t>Peer – to – peer technology</a:t>
            </a:r>
            <a:endParaRPr lang="en-US" dirty="0" smtClean="0"/>
          </a:p>
          <a:p>
            <a:r>
              <a:rPr lang="en-US" dirty="0" smtClean="0">
                <a:hlinkClick r:id="rId4" action="ppaction://hlinksldjump"/>
              </a:rPr>
              <a:t>All of the Above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891716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  <p:sndAc>
          <p:stSnd>
            <p:snd r:embed="rId2" name="Fly In"/>
          </p:stSnd>
        </p:sndAc>
      </p:transition>
    </mc:Choice>
    <mc:Fallback xmlns="">
      <p:transition xmlns:p14="http://schemas.microsoft.com/office/powerpoint/2010/main" spd="slow">
        <p:fade/>
        <p:sndAc>
          <p:stSnd>
            <p:snd r:embed="rId5" name="Fly In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heck_mark_celebrate_1600_clr1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1290" y="486833"/>
            <a:ext cx="5466458" cy="6265333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770079" y="5362577"/>
            <a:ext cx="16081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hlinkClick r:id="rId4" action="ppaction://hlinksldjump"/>
              </a:rPr>
              <a:t>Next</a:t>
            </a:r>
            <a:endParaRPr lang="en-US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84846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  <p:sndAc>
          <p:stSnd>
            <p:snd r:embed="rId2" name="Fly In"/>
          </p:stSnd>
        </p:sndAc>
      </p:transition>
    </mc:Choice>
    <mc:Fallback xmlns="">
      <p:transition xmlns:p14="http://schemas.microsoft.com/office/powerpoint/2010/main" spd="slow">
        <p:fade/>
        <p:sndAc>
          <p:stSnd>
            <p:snd r:embed="rId5" name="Fly In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man-with-cross-sign-01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9229" y="204212"/>
            <a:ext cx="5969000" cy="5969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402129" y="5451590"/>
            <a:ext cx="182614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hlinkClick r:id="rId4" action="ppaction://hlinksldjump"/>
              </a:rPr>
              <a:t>BACK</a:t>
            </a:r>
            <a:endParaRPr lang="en-U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19588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  <p:sndAc>
          <p:stSnd>
            <p:snd r:embed="rId2" name="Fly In"/>
          </p:stSnd>
        </p:sndAc>
      </p:transition>
    </mc:Choice>
    <mc:Fallback xmlns="">
      <p:transition xmlns:p14="http://schemas.microsoft.com/office/powerpoint/2010/main" spd="slow">
        <p:fade/>
        <p:sndAc>
          <p:stSnd>
            <p:snd r:embed="rId5" name="Fly In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many teens (ages 12-17) are online?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hlinkClick r:id="rId3" action="ppaction://hlinksldjump"/>
              </a:rPr>
              <a:t>93%</a:t>
            </a:r>
            <a:endParaRPr lang="en-US" sz="5400" dirty="0" smtClean="0"/>
          </a:p>
          <a:p>
            <a:r>
              <a:rPr lang="en-US" sz="5400" dirty="0" smtClean="0">
                <a:hlinkClick r:id="rId4" action="ppaction://hlinksldjump"/>
              </a:rPr>
              <a:t>77%</a:t>
            </a:r>
          </a:p>
          <a:p>
            <a:r>
              <a:rPr lang="en-US" sz="5400" dirty="0" smtClean="0">
                <a:hlinkClick r:id="rId4" action="ppaction://hlinksldjump"/>
              </a:rPr>
              <a:t>50%</a:t>
            </a:r>
          </a:p>
          <a:p>
            <a:r>
              <a:rPr lang="en-US" sz="5400" dirty="0" smtClean="0">
                <a:hlinkClick r:id="rId4" action="ppaction://hlinksldjump"/>
              </a:rPr>
              <a:t>65%</a:t>
            </a:r>
            <a:endParaRPr lang="en-US" sz="5400" dirty="0" smtClean="0"/>
          </a:p>
        </p:txBody>
      </p:sp>
      <p:pic>
        <p:nvPicPr>
          <p:cNvPr id="5" name="Picture 4" descr="Social-Media.jpg"/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25631">
            <a:off x="3747692" y="1816541"/>
            <a:ext cx="4813300" cy="38481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738961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  <p:sndAc>
          <p:stSnd>
            <p:snd r:embed="rId2" name="Fly In"/>
          </p:stSnd>
        </p:sndAc>
      </p:transition>
    </mc:Choice>
    <mc:Fallback xmlns="">
      <p:transition xmlns:p14="http://schemas.microsoft.com/office/powerpoint/2010/main" spd="slow">
        <p:fade/>
        <p:sndAc>
          <p:stSnd>
            <p:snd r:embed="rId6" name="Fly In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adition">
  <a:themeElements>
    <a:clrScheme name="Tradition">
      <a:dk1>
        <a:srgbClr val="000000"/>
      </a:dk1>
      <a:lt1>
        <a:srgbClr val="FFFFFF"/>
      </a:lt1>
      <a:dk2>
        <a:srgbClr val="59480D"/>
      </a:dk2>
      <a:lt2>
        <a:srgbClr val="D28E11"/>
      </a:lt2>
      <a:accent1>
        <a:srgbClr val="6B4A0B"/>
      </a:accent1>
      <a:accent2>
        <a:srgbClr val="790A14"/>
      </a:accent2>
      <a:accent3>
        <a:srgbClr val="908342"/>
      </a:accent3>
      <a:accent4>
        <a:srgbClr val="423E5C"/>
      </a:accent4>
      <a:accent5>
        <a:srgbClr val="641345"/>
      </a:accent5>
      <a:accent6>
        <a:srgbClr val="748A2F"/>
      </a:accent6>
      <a:hlink>
        <a:srgbClr val="DD7E0E"/>
      </a:hlink>
      <a:folHlink>
        <a:srgbClr val="7F6F6F"/>
      </a:folHlink>
    </a:clrScheme>
    <a:fontScheme name="Tradition">
      <a:majorFont>
        <a:latin typeface="Candara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Candara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Tradition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150000"/>
              </a:schemeClr>
              <a:schemeClr val="phClr">
                <a:tint val="90000"/>
                <a:satMod val="30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10000"/>
                <a:satMod val="150000"/>
              </a:schemeClr>
              <a:schemeClr val="phClr">
                <a:tint val="90000"/>
                <a:satMod val="300000"/>
              </a:schemeClr>
            </a:duotone>
          </a:blip>
          <a:stretch/>
        </a:blipFill>
      </a:fillStyleLst>
      <a:lnStyleLst>
        <a:ln w="1587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38100" cap="flat" cmpd="sng" algn="ctr">
          <a:solidFill>
            <a:schemeClr val="phClr">
              <a:shade val="90000"/>
            </a:schemeClr>
          </a:solidFill>
          <a:prstDash val="solid"/>
          <a:miter/>
        </a:ln>
        <a:ln w="76200" cap="flat" cmpd="dbl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>
            <a:innerShdw blurRad="127000">
              <a:srgbClr val="FFFFFF">
                <a:alpha val="35000"/>
              </a:srgbClr>
            </a:innerShdw>
          </a:effectLst>
          <a:scene3d>
            <a:camera prst="orthographicFront">
              <a:rot lat="0" lon="0" rev="0"/>
            </a:camera>
            <a:lightRig rig="chilly" dir="tl">
              <a:rot lat="0" lon="0" rev="5400000"/>
            </a:lightRig>
          </a:scene3d>
          <a:sp3d prstMaterial="softEdge">
            <a:bevelT w="0" h="0"/>
          </a:sp3d>
        </a:effectStyle>
        <a:effectStyle>
          <a:effectLst>
            <a:outerShdw blurRad="63500" dist="25400" dir="5400000" algn="br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3600000"/>
            </a:lightRig>
          </a:scene3d>
          <a:sp3d>
            <a:bevelT w="889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3">
            <a:duotone>
              <a:schemeClr val="phClr">
                <a:shade val="10000"/>
                <a:satMod val="175000"/>
              </a:schemeClr>
              <a:schemeClr val="phClr">
                <a:satMod val="3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Tradition.thmx</Template>
  <TotalTime>192</TotalTime>
  <Words>175</Words>
  <Application>Microsoft Office PowerPoint</Application>
  <PresentationFormat>On-screen Show (4:3)</PresentationFormat>
  <Paragraphs>50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Tradition</vt:lpstr>
      <vt:lpstr>Internet Awareness</vt:lpstr>
      <vt:lpstr>Did you know?</vt:lpstr>
      <vt:lpstr>How many youth use Instant Messaging?</vt:lpstr>
      <vt:lpstr>PowerPoint Presentation</vt:lpstr>
      <vt:lpstr>PowerPoint Presentation</vt:lpstr>
      <vt:lpstr>Where is Child Pornography Predominantly Found?</vt:lpstr>
      <vt:lpstr>PowerPoint Presentation</vt:lpstr>
      <vt:lpstr>PowerPoint Presentation</vt:lpstr>
      <vt:lpstr>How many teens (ages 12-17) are online?</vt:lpstr>
      <vt:lpstr>PowerPoint Presentation</vt:lpstr>
      <vt:lpstr>PowerPoint Presentation</vt:lpstr>
      <vt:lpstr>Watch more real-life stories videos</vt:lpstr>
      <vt:lpstr>Site Sources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Internet Awareness</dc:title>
  <dc:creator>Nanette Garrett User</dc:creator>
  <cp:lastModifiedBy>Windows User</cp:lastModifiedBy>
  <cp:revision>18</cp:revision>
  <dcterms:created xsi:type="dcterms:W3CDTF">2012-04-18T17:58:04Z</dcterms:created>
  <dcterms:modified xsi:type="dcterms:W3CDTF">2012-04-18T23:50:11Z</dcterms:modified>
</cp:coreProperties>
</file>